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7" r:id="rId7"/>
    <p:sldId id="266" r:id="rId8"/>
    <p:sldId id="265" r:id="rId9"/>
    <p:sldId id="264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6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22767-5641-4045-8B23-1B6BA84F13C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198FE7C8-616D-4311-9688-C9CF74C52686}">
      <dgm:prSet phldrT="[Text]"/>
      <dgm:spPr/>
      <dgm:t>
        <a:bodyPr/>
        <a:lstStyle/>
        <a:p>
          <a:r>
            <a:rPr lang="en-AU"/>
            <a:t>Situation analysis</a:t>
          </a:r>
        </a:p>
      </dgm:t>
    </dgm:pt>
    <dgm:pt modelId="{D429D3A8-9AF2-4073-A25A-D097971FA247}" type="parTrans" cxnId="{B32F74DF-A0BA-4402-A4C8-4EEEF6331D9F}">
      <dgm:prSet/>
      <dgm:spPr/>
      <dgm:t>
        <a:bodyPr/>
        <a:lstStyle/>
        <a:p>
          <a:endParaRPr lang="en-AU"/>
        </a:p>
      </dgm:t>
    </dgm:pt>
    <dgm:pt modelId="{36F3A5FC-3597-47BD-BB8C-23D41D69392D}" type="sibTrans" cxnId="{B32F74DF-A0BA-4402-A4C8-4EEEF6331D9F}">
      <dgm:prSet/>
      <dgm:spPr>
        <a:ln>
          <a:headEnd type="triangle"/>
        </a:ln>
      </dgm:spPr>
      <dgm:t>
        <a:bodyPr/>
        <a:lstStyle/>
        <a:p>
          <a:endParaRPr lang="en-AU"/>
        </a:p>
      </dgm:t>
    </dgm:pt>
    <dgm:pt modelId="{56565A61-3A35-434D-A631-6CB9117D9F7A}">
      <dgm:prSet phldrT="[Text]"/>
      <dgm:spPr/>
      <dgm:t>
        <a:bodyPr/>
        <a:lstStyle/>
        <a:p>
          <a:r>
            <a:rPr lang="en-AU"/>
            <a:t>Performance measurement</a:t>
          </a:r>
        </a:p>
      </dgm:t>
    </dgm:pt>
    <dgm:pt modelId="{917C2C15-F6DC-41C6-8E90-D0D48EF78344}" type="parTrans" cxnId="{8F34C1D4-0E81-4E23-B724-B9B3D06ECDB9}">
      <dgm:prSet/>
      <dgm:spPr/>
      <dgm:t>
        <a:bodyPr/>
        <a:lstStyle/>
        <a:p>
          <a:endParaRPr lang="en-AU"/>
        </a:p>
      </dgm:t>
    </dgm:pt>
    <dgm:pt modelId="{59F5117B-CB8C-4D36-82C7-CE678C4A6271}" type="sibTrans" cxnId="{8F34C1D4-0E81-4E23-B724-B9B3D06ECDB9}">
      <dgm:prSet/>
      <dgm:spPr>
        <a:ln>
          <a:headEnd type="triangle"/>
        </a:ln>
      </dgm:spPr>
      <dgm:t>
        <a:bodyPr/>
        <a:lstStyle/>
        <a:p>
          <a:endParaRPr lang="en-AU"/>
        </a:p>
      </dgm:t>
    </dgm:pt>
    <dgm:pt modelId="{0A8EAEE9-901F-4617-898A-A5AD1FC51D7D}">
      <dgm:prSet phldrT="[Text]"/>
      <dgm:spPr/>
      <dgm:t>
        <a:bodyPr/>
        <a:lstStyle/>
        <a:p>
          <a:r>
            <a:rPr lang="en-AU"/>
            <a:t>Development of tactics</a:t>
          </a:r>
        </a:p>
      </dgm:t>
    </dgm:pt>
    <dgm:pt modelId="{0D02B9C9-75E2-49C3-B22B-4653C6F352CD}" type="parTrans" cxnId="{F5D1F9A2-8294-48FC-9C04-9505B718F9B0}">
      <dgm:prSet/>
      <dgm:spPr/>
      <dgm:t>
        <a:bodyPr/>
        <a:lstStyle/>
        <a:p>
          <a:endParaRPr lang="en-AU"/>
        </a:p>
      </dgm:t>
    </dgm:pt>
    <dgm:pt modelId="{332B5073-D83F-425B-B121-E044FBD67759}" type="sibTrans" cxnId="{F5D1F9A2-8294-48FC-9C04-9505B718F9B0}">
      <dgm:prSet/>
      <dgm:spPr>
        <a:ln>
          <a:headEnd type="triangle"/>
        </a:ln>
      </dgm:spPr>
      <dgm:t>
        <a:bodyPr/>
        <a:lstStyle/>
        <a:p>
          <a:endParaRPr lang="en-AU"/>
        </a:p>
      </dgm:t>
    </dgm:pt>
    <dgm:pt modelId="{590FF1BD-6C01-4F38-92FF-EEA63722A79E}">
      <dgm:prSet phldrT="[Text]"/>
      <dgm:spPr/>
      <dgm:t>
        <a:bodyPr/>
        <a:lstStyle/>
        <a:p>
          <a:r>
            <a:rPr lang="en-AU"/>
            <a:t>Development of objectives</a:t>
          </a:r>
        </a:p>
      </dgm:t>
    </dgm:pt>
    <dgm:pt modelId="{63EF13D5-7E75-4DF7-8A14-86BB457F939B}" type="parTrans" cxnId="{2EDBFD53-86A0-4F00-A341-7A7949B05E28}">
      <dgm:prSet/>
      <dgm:spPr/>
      <dgm:t>
        <a:bodyPr/>
        <a:lstStyle/>
        <a:p>
          <a:endParaRPr lang="en-AU"/>
        </a:p>
      </dgm:t>
    </dgm:pt>
    <dgm:pt modelId="{8AEB5449-3D00-41C9-B476-C08EBCC26F30}" type="sibTrans" cxnId="{2EDBFD53-86A0-4F00-A341-7A7949B05E28}">
      <dgm:prSet/>
      <dgm:spPr>
        <a:ln>
          <a:headEnd type="triangle"/>
        </a:ln>
      </dgm:spPr>
      <dgm:t>
        <a:bodyPr/>
        <a:lstStyle/>
        <a:p>
          <a:endParaRPr lang="en-AU"/>
        </a:p>
      </dgm:t>
    </dgm:pt>
    <dgm:pt modelId="{0C3DBB6C-3237-4B32-90DD-AC1C79642C58}" type="pres">
      <dgm:prSet presAssocID="{B7A22767-5641-4045-8B23-1B6BA84F13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EC196BDB-F949-4BB4-B1BA-C388D732EDF6}" type="pres">
      <dgm:prSet presAssocID="{198FE7C8-616D-4311-9688-C9CF74C5268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20FF2E1-8E4E-44C1-8ED7-6AD91D3B3C60}" type="pres">
      <dgm:prSet presAssocID="{198FE7C8-616D-4311-9688-C9CF74C52686}" presName="spNode" presStyleCnt="0"/>
      <dgm:spPr/>
    </dgm:pt>
    <dgm:pt modelId="{2BF21F98-53F7-44EF-B12A-350EF626803D}" type="pres">
      <dgm:prSet presAssocID="{36F3A5FC-3597-47BD-BB8C-23D41D69392D}" presName="sibTrans" presStyleLbl="sibTrans1D1" presStyleIdx="0" presStyleCnt="4"/>
      <dgm:spPr/>
      <dgm:t>
        <a:bodyPr/>
        <a:lstStyle/>
        <a:p>
          <a:endParaRPr lang="en-AU"/>
        </a:p>
      </dgm:t>
    </dgm:pt>
    <dgm:pt modelId="{87B10B49-BEA2-4D29-912D-B21FD3EC4F26}" type="pres">
      <dgm:prSet presAssocID="{56565A61-3A35-434D-A631-6CB9117D9F7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4C8EE41-561B-4DCA-AC9F-463FE9C192FC}" type="pres">
      <dgm:prSet presAssocID="{56565A61-3A35-434D-A631-6CB9117D9F7A}" presName="spNode" presStyleCnt="0"/>
      <dgm:spPr/>
    </dgm:pt>
    <dgm:pt modelId="{C30920D6-07D7-4837-816E-0CD12568C80E}" type="pres">
      <dgm:prSet presAssocID="{59F5117B-CB8C-4D36-82C7-CE678C4A6271}" presName="sibTrans" presStyleLbl="sibTrans1D1" presStyleIdx="1" presStyleCnt="4"/>
      <dgm:spPr/>
      <dgm:t>
        <a:bodyPr/>
        <a:lstStyle/>
        <a:p>
          <a:endParaRPr lang="en-AU"/>
        </a:p>
      </dgm:t>
    </dgm:pt>
    <dgm:pt modelId="{646DEE14-FE13-47D5-9AC1-20B1D8E77F5F}" type="pres">
      <dgm:prSet presAssocID="{0A8EAEE9-901F-4617-898A-A5AD1FC51D7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3FD515A-903C-4676-BDFD-579D79D49CC3}" type="pres">
      <dgm:prSet presAssocID="{0A8EAEE9-901F-4617-898A-A5AD1FC51D7D}" presName="spNode" presStyleCnt="0"/>
      <dgm:spPr/>
    </dgm:pt>
    <dgm:pt modelId="{BB9C6109-299A-4F5A-91BD-6661AF33D9CC}" type="pres">
      <dgm:prSet presAssocID="{332B5073-D83F-425B-B121-E044FBD67759}" presName="sibTrans" presStyleLbl="sibTrans1D1" presStyleIdx="2" presStyleCnt="4"/>
      <dgm:spPr/>
      <dgm:t>
        <a:bodyPr/>
        <a:lstStyle/>
        <a:p>
          <a:endParaRPr lang="en-AU"/>
        </a:p>
      </dgm:t>
    </dgm:pt>
    <dgm:pt modelId="{A12B48B3-BDD0-44FA-A285-D1D063FF71FE}" type="pres">
      <dgm:prSet presAssocID="{590FF1BD-6C01-4F38-92FF-EEA63722A79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7C33E93-3DDB-4E07-B2A7-D82E2A27DF01}" type="pres">
      <dgm:prSet presAssocID="{590FF1BD-6C01-4F38-92FF-EEA63722A79E}" presName="spNode" presStyleCnt="0"/>
      <dgm:spPr/>
    </dgm:pt>
    <dgm:pt modelId="{D82C75A6-E372-4500-9EE2-C565E150A4E1}" type="pres">
      <dgm:prSet presAssocID="{8AEB5449-3D00-41C9-B476-C08EBCC26F30}" presName="sibTrans" presStyleLbl="sibTrans1D1" presStyleIdx="3" presStyleCnt="4"/>
      <dgm:spPr/>
      <dgm:t>
        <a:bodyPr/>
        <a:lstStyle/>
        <a:p>
          <a:endParaRPr lang="en-AU"/>
        </a:p>
      </dgm:t>
    </dgm:pt>
  </dgm:ptLst>
  <dgm:cxnLst>
    <dgm:cxn modelId="{5B186970-862D-414F-B4CA-107A5DA9BFB8}" type="presOf" srcId="{B7A22767-5641-4045-8B23-1B6BA84F13C7}" destId="{0C3DBB6C-3237-4B32-90DD-AC1C79642C58}" srcOrd="0" destOrd="0" presId="urn:microsoft.com/office/officeart/2005/8/layout/cycle6"/>
    <dgm:cxn modelId="{DF348A2F-E683-4A50-8D4E-B95B20DE7B55}" type="presOf" srcId="{56565A61-3A35-434D-A631-6CB9117D9F7A}" destId="{87B10B49-BEA2-4D29-912D-B21FD3EC4F26}" srcOrd="0" destOrd="0" presId="urn:microsoft.com/office/officeart/2005/8/layout/cycle6"/>
    <dgm:cxn modelId="{D438FF5C-45C5-4CC4-BA81-A5E4E44C82AD}" type="presOf" srcId="{332B5073-D83F-425B-B121-E044FBD67759}" destId="{BB9C6109-299A-4F5A-91BD-6661AF33D9CC}" srcOrd="0" destOrd="0" presId="urn:microsoft.com/office/officeart/2005/8/layout/cycle6"/>
    <dgm:cxn modelId="{F5D1F9A2-8294-48FC-9C04-9505B718F9B0}" srcId="{B7A22767-5641-4045-8B23-1B6BA84F13C7}" destId="{0A8EAEE9-901F-4617-898A-A5AD1FC51D7D}" srcOrd="2" destOrd="0" parTransId="{0D02B9C9-75E2-49C3-B22B-4653C6F352CD}" sibTransId="{332B5073-D83F-425B-B121-E044FBD67759}"/>
    <dgm:cxn modelId="{592E515B-909F-4093-88A7-610209C87BDF}" type="presOf" srcId="{590FF1BD-6C01-4F38-92FF-EEA63722A79E}" destId="{A12B48B3-BDD0-44FA-A285-D1D063FF71FE}" srcOrd="0" destOrd="0" presId="urn:microsoft.com/office/officeart/2005/8/layout/cycle6"/>
    <dgm:cxn modelId="{8F34C1D4-0E81-4E23-B724-B9B3D06ECDB9}" srcId="{B7A22767-5641-4045-8B23-1B6BA84F13C7}" destId="{56565A61-3A35-434D-A631-6CB9117D9F7A}" srcOrd="1" destOrd="0" parTransId="{917C2C15-F6DC-41C6-8E90-D0D48EF78344}" sibTransId="{59F5117B-CB8C-4D36-82C7-CE678C4A6271}"/>
    <dgm:cxn modelId="{E87F9F01-0989-42A8-BCC0-14C8DCF88F15}" type="presOf" srcId="{36F3A5FC-3597-47BD-BB8C-23D41D69392D}" destId="{2BF21F98-53F7-44EF-B12A-350EF626803D}" srcOrd="0" destOrd="0" presId="urn:microsoft.com/office/officeart/2005/8/layout/cycle6"/>
    <dgm:cxn modelId="{C6476775-8005-4A05-89FD-7C5E0D8055D0}" type="presOf" srcId="{0A8EAEE9-901F-4617-898A-A5AD1FC51D7D}" destId="{646DEE14-FE13-47D5-9AC1-20B1D8E77F5F}" srcOrd="0" destOrd="0" presId="urn:microsoft.com/office/officeart/2005/8/layout/cycle6"/>
    <dgm:cxn modelId="{22CC2478-FF37-4676-80FC-7F3A0C7B6F2D}" type="presOf" srcId="{59F5117B-CB8C-4D36-82C7-CE678C4A6271}" destId="{C30920D6-07D7-4837-816E-0CD12568C80E}" srcOrd="0" destOrd="0" presId="urn:microsoft.com/office/officeart/2005/8/layout/cycle6"/>
    <dgm:cxn modelId="{F9EBD22B-AD8F-401F-9687-05EF7B7CBB8B}" type="presOf" srcId="{198FE7C8-616D-4311-9688-C9CF74C52686}" destId="{EC196BDB-F949-4BB4-B1BA-C388D732EDF6}" srcOrd="0" destOrd="0" presId="urn:microsoft.com/office/officeart/2005/8/layout/cycle6"/>
    <dgm:cxn modelId="{B32F74DF-A0BA-4402-A4C8-4EEEF6331D9F}" srcId="{B7A22767-5641-4045-8B23-1B6BA84F13C7}" destId="{198FE7C8-616D-4311-9688-C9CF74C52686}" srcOrd="0" destOrd="0" parTransId="{D429D3A8-9AF2-4073-A25A-D097971FA247}" sibTransId="{36F3A5FC-3597-47BD-BB8C-23D41D69392D}"/>
    <dgm:cxn modelId="{2EDBFD53-86A0-4F00-A341-7A7949B05E28}" srcId="{B7A22767-5641-4045-8B23-1B6BA84F13C7}" destId="{590FF1BD-6C01-4F38-92FF-EEA63722A79E}" srcOrd="3" destOrd="0" parTransId="{63EF13D5-7E75-4DF7-8A14-86BB457F939B}" sibTransId="{8AEB5449-3D00-41C9-B476-C08EBCC26F30}"/>
    <dgm:cxn modelId="{B928CADA-220A-48CF-AF29-7C4E4F005CEB}" type="presOf" srcId="{8AEB5449-3D00-41C9-B476-C08EBCC26F30}" destId="{D82C75A6-E372-4500-9EE2-C565E150A4E1}" srcOrd="0" destOrd="0" presId="urn:microsoft.com/office/officeart/2005/8/layout/cycle6"/>
    <dgm:cxn modelId="{8DCBADCD-DDF9-4DF7-B80A-65038175C39E}" type="presParOf" srcId="{0C3DBB6C-3237-4B32-90DD-AC1C79642C58}" destId="{EC196BDB-F949-4BB4-B1BA-C388D732EDF6}" srcOrd="0" destOrd="0" presId="urn:microsoft.com/office/officeart/2005/8/layout/cycle6"/>
    <dgm:cxn modelId="{CA9F8BF9-8CF7-4FD8-8DB2-5E17E7C932F5}" type="presParOf" srcId="{0C3DBB6C-3237-4B32-90DD-AC1C79642C58}" destId="{920FF2E1-8E4E-44C1-8ED7-6AD91D3B3C60}" srcOrd="1" destOrd="0" presId="urn:microsoft.com/office/officeart/2005/8/layout/cycle6"/>
    <dgm:cxn modelId="{7CB5D605-FE92-489C-BD4E-720B1FE13EA6}" type="presParOf" srcId="{0C3DBB6C-3237-4B32-90DD-AC1C79642C58}" destId="{2BF21F98-53F7-44EF-B12A-350EF626803D}" srcOrd="2" destOrd="0" presId="urn:microsoft.com/office/officeart/2005/8/layout/cycle6"/>
    <dgm:cxn modelId="{7284D396-D92F-4C9A-AD2E-98EBDFC3597E}" type="presParOf" srcId="{0C3DBB6C-3237-4B32-90DD-AC1C79642C58}" destId="{87B10B49-BEA2-4D29-912D-B21FD3EC4F26}" srcOrd="3" destOrd="0" presId="urn:microsoft.com/office/officeart/2005/8/layout/cycle6"/>
    <dgm:cxn modelId="{3E0FFF48-A657-4CA9-A3DD-6F8CA2ADE998}" type="presParOf" srcId="{0C3DBB6C-3237-4B32-90DD-AC1C79642C58}" destId="{A4C8EE41-561B-4DCA-AC9F-463FE9C192FC}" srcOrd="4" destOrd="0" presId="urn:microsoft.com/office/officeart/2005/8/layout/cycle6"/>
    <dgm:cxn modelId="{94EB9EB6-575C-4FDF-BB7A-201C3F1FB603}" type="presParOf" srcId="{0C3DBB6C-3237-4B32-90DD-AC1C79642C58}" destId="{C30920D6-07D7-4837-816E-0CD12568C80E}" srcOrd="5" destOrd="0" presId="urn:microsoft.com/office/officeart/2005/8/layout/cycle6"/>
    <dgm:cxn modelId="{0A57A344-FB40-48C6-AAF4-503CC3D0559F}" type="presParOf" srcId="{0C3DBB6C-3237-4B32-90DD-AC1C79642C58}" destId="{646DEE14-FE13-47D5-9AC1-20B1D8E77F5F}" srcOrd="6" destOrd="0" presId="urn:microsoft.com/office/officeart/2005/8/layout/cycle6"/>
    <dgm:cxn modelId="{E3A4EDF5-9C27-48F0-B74E-ECB943F5EF45}" type="presParOf" srcId="{0C3DBB6C-3237-4B32-90DD-AC1C79642C58}" destId="{13FD515A-903C-4676-BDFD-579D79D49CC3}" srcOrd="7" destOrd="0" presId="urn:microsoft.com/office/officeart/2005/8/layout/cycle6"/>
    <dgm:cxn modelId="{73B590BC-A137-44A3-BF33-67EBD1A6D50D}" type="presParOf" srcId="{0C3DBB6C-3237-4B32-90DD-AC1C79642C58}" destId="{BB9C6109-299A-4F5A-91BD-6661AF33D9CC}" srcOrd="8" destOrd="0" presId="urn:microsoft.com/office/officeart/2005/8/layout/cycle6"/>
    <dgm:cxn modelId="{2545601C-44DF-4D58-9F19-64A042D018D9}" type="presParOf" srcId="{0C3DBB6C-3237-4B32-90DD-AC1C79642C58}" destId="{A12B48B3-BDD0-44FA-A285-D1D063FF71FE}" srcOrd="9" destOrd="0" presId="urn:microsoft.com/office/officeart/2005/8/layout/cycle6"/>
    <dgm:cxn modelId="{1057C5A1-A444-4FA9-9084-1219FEAB5BFF}" type="presParOf" srcId="{0C3DBB6C-3237-4B32-90DD-AC1C79642C58}" destId="{F7C33E93-3DDB-4E07-B2A7-D82E2A27DF01}" srcOrd="10" destOrd="0" presId="urn:microsoft.com/office/officeart/2005/8/layout/cycle6"/>
    <dgm:cxn modelId="{95A11ADC-903B-4ACE-B36E-2EA64FF875D6}" type="presParOf" srcId="{0C3DBB6C-3237-4B32-90DD-AC1C79642C58}" destId="{D82C75A6-E372-4500-9EE2-C565E150A4E1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96BDB-F949-4BB4-B1BA-C388D732EDF6}">
      <dsp:nvSpPr>
        <dsp:cNvPr id="0" name=""/>
        <dsp:cNvSpPr/>
      </dsp:nvSpPr>
      <dsp:spPr>
        <a:xfrm>
          <a:off x="2201352" y="1005"/>
          <a:ext cx="1652862" cy="107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/>
            <a:t>Situation analysis</a:t>
          </a:r>
        </a:p>
      </dsp:txBody>
      <dsp:txXfrm>
        <a:off x="2253798" y="53451"/>
        <a:ext cx="1547970" cy="969468"/>
      </dsp:txXfrm>
    </dsp:sp>
    <dsp:sp modelId="{2BF21F98-53F7-44EF-B12A-350EF626803D}">
      <dsp:nvSpPr>
        <dsp:cNvPr id="0" name=""/>
        <dsp:cNvSpPr/>
      </dsp:nvSpPr>
      <dsp:spPr>
        <a:xfrm>
          <a:off x="1253701" y="538185"/>
          <a:ext cx="3548164" cy="3548164"/>
        </a:xfrm>
        <a:custGeom>
          <a:avLst/>
          <a:gdLst/>
          <a:ahLst/>
          <a:cxnLst/>
          <a:rect l="0" t="0" r="0" b="0"/>
          <a:pathLst>
            <a:path>
              <a:moveTo>
                <a:pt x="2612406" y="210566"/>
              </a:moveTo>
              <a:arcTo wR="1774082" hR="1774082" stAng="17891955" swAng="2624422"/>
            </a:path>
          </a:pathLst>
        </a:custGeom>
        <a:noFill/>
        <a:ln w="6350" cap="flat" cmpd="sng" algn="ctr">
          <a:solidFill>
            <a:scrgbClr r="0" g="0" b="0"/>
          </a:solidFill>
          <a:prstDash val="solid"/>
          <a:miter lim="800000"/>
          <a:head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10B49-BEA2-4D29-912D-B21FD3EC4F26}">
      <dsp:nvSpPr>
        <dsp:cNvPr id="0" name=""/>
        <dsp:cNvSpPr/>
      </dsp:nvSpPr>
      <dsp:spPr>
        <a:xfrm>
          <a:off x="3975435" y="1775087"/>
          <a:ext cx="1652862" cy="107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/>
            <a:t>Performance measurement</a:t>
          </a:r>
        </a:p>
      </dsp:txBody>
      <dsp:txXfrm>
        <a:off x="4027881" y="1827533"/>
        <a:ext cx="1547970" cy="969468"/>
      </dsp:txXfrm>
    </dsp:sp>
    <dsp:sp modelId="{C30920D6-07D7-4837-816E-0CD12568C80E}">
      <dsp:nvSpPr>
        <dsp:cNvPr id="0" name=""/>
        <dsp:cNvSpPr/>
      </dsp:nvSpPr>
      <dsp:spPr>
        <a:xfrm>
          <a:off x="1253701" y="538185"/>
          <a:ext cx="3548164" cy="3548164"/>
        </a:xfrm>
        <a:custGeom>
          <a:avLst/>
          <a:gdLst/>
          <a:ahLst/>
          <a:cxnLst/>
          <a:rect l="0" t="0" r="0" b="0"/>
          <a:pathLst>
            <a:path>
              <a:moveTo>
                <a:pt x="3460756" y="2324081"/>
              </a:moveTo>
              <a:arcTo wR="1774082" hR="1774082" stAng="1083622" swAng="2624422"/>
            </a:path>
          </a:pathLst>
        </a:custGeom>
        <a:noFill/>
        <a:ln w="6350" cap="flat" cmpd="sng" algn="ctr">
          <a:solidFill>
            <a:scrgbClr r="0" g="0" b="0"/>
          </a:solidFill>
          <a:prstDash val="solid"/>
          <a:miter lim="800000"/>
          <a:head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DEE14-FE13-47D5-9AC1-20B1D8E77F5F}">
      <dsp:nvSpPr>
        <dsp:cNvPr id="0" name=""/>
        <dsp:cNvSpPr/>
      </dsp:nvSpPr>
      <dsp:spPr>
        <a:xfrm>
          <a:off x="2201352" y="3549170"/>
          <a:ext cx="1652862" cy="107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/>
            <a:t>Development of tactics</a:t>
          </a:r>
        </a:p>
      </dsp:txBody>
      <dsp:txXfrm>
        <a:off x="2253798" y="3601616"/>
        <a:ext cx="1547970" cy="969468"/>
      </dsp:txXfrm>
    </dsp:sp>
    <dsp:sp modelId="{BB9C6109-299A-4F5A-91BD-6661AF33D9CC}">
      <dsp:nvSpPr>
        <dsp:cNvPr id="0" name=""/>
        <dsp:cNvSpPr/>
      </dsp:nvSpPr>
      <dsp:spPr>
        <a:xfrm>
          <a:off x="1253701" y="538185"/>
          <a:ext cx="3548164" cy="3548164"/>
        </a:xfrm>
        <a:custGeom>
          <a:avLst/>
          <a:gdLst/>
          <a:ahLst/>
          <a:cxnLst/>
          <a:rect l="0" t="0" r="0" b="0"/>
          <a:pathLst>
            <a:path>
              <a:moveTo>
                <a:pt x="935758" y="3337598"/>
              </a:moveTo>
              <a:arcTo wR="1774082" hR="1774082" stAng="7091955" swAng="2624422"/>
            </a:path>
          </a:pathLst>
        </a:custGeom>
        <a:noFill/>
        <a:ln w="6350" cap="flat" cmpd="sng" algn="ctr">
          <a:solidFill>
            <a:scrgbClr r="0" g="0" b="0"/>
          </a:solidFill>
          <a:prstDash val="solid"/>
          <a:miter lim="800000"/>
          <a:head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B48B3-BDD0-44FA-A285-D1D063FF71FE}">
      <dsp:nvSpPr>
        <dsp:cNvPr id="0" name=""/>
        <dsp:cNvSpPr/>
      </dsp:nvSpPr>
      <dsp:spPr>
        <a:xfrm>
          <a:off x="427270" y="1775087"/>
          <a:ext cx="1652862" cy="107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/>
            <a:t>Development of objectives</a:t>
          </a:r>
        </a:p>
      </dsp:txBody>
      <dsp:txXfrm>
        <a:off x="479716" y="1827533"/>
        <a:ext cx="1547970" cy="969468"/>
      </dsp:txXfrm>
    </dsp:sp>
    <dsp:sp modelId="{D82C75A6-E372-4500-9EE2-C565E150A4E1}">
      <dsp:nvSpPr>
        <dsp:cNvPr id="0" name=""/>
        <dsp:cNvSpPr/>
      </dsp:nvSpPr>
      <dsp:spPr>
        <a:xfrm>
          <a:off x="1253701" y="538185"/>
          <a:ext cx="3548164" cy="3548164"/>
        </a:xfrm>
        <a:custGeom>
          <a:avLst/>
          <a:gdLst/>
          <a:ahLst/>
          <a:cxnLst/>
          <a:rect l="0" t="0" r="0" b="0"/>
          <a:pathLst>
            <a:path>
              <a:moveTo>
                <a:pt x="87408" y="1224083"/>
              </a:moveTo>
              <a:arcTo wR="1774082" hR="1774082" stAng="11883622" swAng="2624422"/>
            </a:path>
          </a:pathLst>
        </a:custGeom>
        <a:noFill/>
        <a:ln w="6350" cap="flat" cmpd="sng" algn="ctr">
          <a:solidFill>
            <a:scrgbClr r="0" g="0" b="0"/>
          </a:solidFill>
          <a:prstDash val="solid"/>
          <a:miter lim="800000"/>
          <a:head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343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661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2334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885950"/>
            <a:ext cx="5350933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341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582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872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41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17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13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668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62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49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8F24-5161-4FDB-9D43-C49F0C464E8E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86F53-7158-44E9-9077-0D84BCA066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229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ndwatching.com/" TargetMode="External"/><Relationship Id="rId2" Type="http://schemas.openxmlformats.org/officeDocument/2006/relationships/hyperlink" Target="http://www.thefuturepl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fs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Tourism Marketing for small businesses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493033"/>
            <a:ext cx="6244087" cy="3683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 smtClean="0"/>
              <a:t>Chapter 4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 smtClean="0"/>
              <a:t>Tourism </a:t>
            </a:r>
            <a:r>
              <a:rPr lang="en-AU" sz="3600" smtClean="0"/>
              <a:t>Marketing Planning</a:t>
            </a:r>
            <a:endParaRPr lang="en-AU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363" y="1718140"/>
            <a:ext cx="4120637" cy="513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1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b="1" dirty="0" smtClean="0">
                <a:solidFill>
                  <a:schemeClr val="tx1"/>
                </a:solidFill>
              </a:rPr>
              <a:t>What are ‘strengths’?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00214"/>
            <a:ext cx="9332913" cy="45672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AU" altLang="en-US" b="1" dirty="0" smtClean="0"/>
              <a:t>KEYPOINT = relative to competitors</a:t>
            </a:r>
          </a:p>
          <a:p>
            <a:pPr eaLnBrk="1" hangingPunct="1">
              <a:lnSpc>
                <a:spcPct val="90000"/>
              </a:lnSpc>
            </a:pPr>
            <a:endParaRPr lang="en-AU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AU" altLang="en-US" dirty="0" smtClean="0"/>
              <a:t>Resources controlled by the firm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 smtClean="0"/>
              <a:t>Importance of resource audit</a:t>
            </a:r>
          </a:p>
          <a:p>
            <a:pPr eaLnBrk="1" hangingPunct="1">
              <a:lnSpc>
                <a:spcPct val="90000"/>
              </a:lnSpc>
            </a:pPr>
            <a:endParaRPr lang="en-AU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AU" altLang="en-US" dirty="0" smtClean="0"/>
              <a:t>Market specific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 err="1" smtClean="0"/>
              <a:t>Eg</a:t>
            </a:r>
            <a:r>
              <a:rPr lang="en-AU" altLang="en-US" dirty="0" smtClean="0"/>
              <a:t> might differ between Japan market and USA market</a:t>
            </a:r>
          </a:p>
          <a:p>
            <a:pPr eaLnBrk="1" hangingPunct="1">
              <a:lnSpc>
                <a:spcPct val="90000"/>
              </a:lnSpc>
            </a:pPr>
            <a:endParaRPr lang="en-AU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AU" altLang="en-US" dirty="0" smtClean="0"/>
              <a:t>Situation specific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 err="1" smtClean="0"/>
              <a:t>Eg</a:t>
            </a:r>
            <a:r>
              <a:rPr lang="en-AU" altLang="en-US" dirty="0" smtClean="0"/>
              <a:t> Short break needs versus family summer holiday needs</a:t>
            </a:r>
          </a:p>
        </p:txBody>
      </p:sp>
    </p:spTree>
    <p:extLst>
      <p:ext uri="{BB962C8B-B14F-4D97-AF65-F5344CB8AC3E}">
        <p14:creationId xmlns:p14="http://schemas.microsoft.com/office/powerpoint/2010/main" val="9743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b="1" dirty="0" smtClean="0"/>
              <a:t>Sustainable competitive advantage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873" y="1885950"/>
            <a:ext cx="9675304" cy="4171950"/>
          </a:xfrm>
          <a:noFill/>
        </p:spPr>
        <p:txBody>
          <a:bodyPr/>
          <a:lstStyle/>
          <a:p>
            <a:pPr eaLnBrk="1" hangingPunct="1"/>
            <a:r>
              <a:rPr lang="en-AU" altLang="en-US" dirty="0" smtClean="0"/>
              <a:t>How do we know when we have got it?</a:t>
            </a:r>
          </a:p>
          <a:p>
            <a:pPr eaLnBrk="1" hangingPunct="1"/>
            <a:r>
              <a:rPr lang="en-AU" altLang="en-US" dirty="0" smtClean="0"/>
              <a:t>3 conditions must exist:</a:t>
            </a:r>
          </a:p>
          <a:p>
            <a:pPr eaLnBrk="1" hangingPunct="1"/>
            <a:endParaRPr lang="en-AU" altLang="en-US" dirty="0" smtClean="0"/>
          </a:p>
          <a:p>
            <a:pPr eaLnBrk="1" hangingPunct="1">
              <a:buFont typeface="Monotype Sorts" charset="2"/>
              <a:buNone/>
            </a:pPr>
            <a:r>
              <a:rPr lang="en-AU" altLang="en-US" dirty="0" smtClean="0"/>
              <a:t>1.  Customer perceives a difference over rivals</a:t>
            </a:r>
          </a:p>
          <a:p>
            <a:pPr eaLnBrk="1" hangingPunct="1">
              <a:buFont typeface="Monotype Sorts" charset="2"/>
              <a:buNone/>
            </a:pPr>
            <a:endParaRPr lang="en-AU" altLang="en-US" dirty="0" smtClean="0"/>
          </a:p>
          <a:p>
            <a:pPr eaLnBrk="1" hangingPunct="1">
              <a:buFont typeface="Monotype Sorts" charset="2"/>
              <a:buNone/>
            </a:pPr>
            <a:r>
              <a:rPr lang="en-AU" altLang="en-US" dirty="0" smtClean="0"/>
              <a:t>2.  Difference is a capability gap</a:t>
            </a:r>
            <a:r>
              <a:rPr lang="en-AU" altLang="en-US" dirty="0" smtClean="0">
                <a:solidFill>
                  <a:srgbClr val="FF0000"/>
                </a:solidFill>
              </a:rPr>
              <a:t> </a:t>
            </a:r>
            <a:r>
              <a:rPr lang="en-AU" altLang="en-US" dirty="0" smtClean="0"/>
              <a:t>– Rivals cant match</a:t>
            </a:r>
          </a:p>
          <a:p>
            <a:pPr eaLnBrk="1" hangingPunct="1">
              <a:buFont typeface="Monotype Sorts" charset="2"/>
              <a:buNone/>
            </a:pPr>
            <a:endParaRPr lang="en-AU" altLang="en-US" dirty="0" smtClean="0"/>
          </a:p>
          <a:p>
            <a:pPr eaLnBrk="1" hangingPunct="1">
              <a:buFont typeface="Monotype Sorts" charset="2"/>
              <a:buNone/>
            </a:pPr>
            <a:r>
              <a:rPr lang="en-AU" altLang="en-US" dirty="0" smtClean="0"/>
              <a:t>3.  Gap must endure over time</a:t>
            </a:r>
          </a:p>
        </p:txBody>
      </p:sp>
    </p:spTree>
    <p:extLst>
      <p:ext uri="{BB962C8B-B14F-4D97-AF65-F5344CB8AC3E}">
        <p14:creationId xmlns:p14="http://schemas.microsoft.com/office/powerpoint/2010/main" val="27466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Differentiation</a:t>
            </a:r>
            <a:endParaRPr lang="en-NZ" altLang="en-US" b="1" dirty="0" smtClean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Crowded tourism markets where consumers are spoilt by choice of ‘me too’ products</a:t>
            </a:r>
          </a:p>
          <a:p>
            <a:pPr eaLnBrk="1" hangingPunct="1"/>
            <a:r>
              <a:rPr lang="en-US" altLang="en-US" dirty="0" smtClean="0"/>
              <a:t>Parity = </a:t>
            </a:r>
            <a:r>
              <a:rPr lang="en-US" altLang="en-US" dirty="0" smtClean="0"/>
              <a:t>substitutability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do consumers value?</a:t>
            </a:r>
          </a:p>
          <a:p>
            <a:pPr eaLnBrk="1" hangingPunct="1"/>
            <a:r>
              <a:rPr lang="en-US" altLang="en-US" b="1" dirty="0" smtClean="0"/>
              <a:t>What do you value as a consumer?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Cheaper</a:t>
            </a:r>
          </a:p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Faster</a:t>
            </a:r>
          </a:p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Better</a:t>
            </a:r>
          </a:p>
          <a:p>
            <a:pPr eaLnBrk="1" hangingPunct="1"/>
            <a:endParaRPr lang="en-US" alt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57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b="1" dirty="0" smtClean="0"/>
              <a:t>Jay Barney</a:t>
            </a:r>
            <a:endParaRPr lang="en-NZ" altLang="en-US" b="1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808088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AU" altLang="en-US" dirty="0"/>
              <a:t>Asked hundreds of successful businesses what it is they do that has given them a competitive advantage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The most common reply: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800" dirty="0"/>
              <a:t>“Worked hard, took risks, and surrounded ourselves with the best people”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However, this is not a source of advantage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All businesses would share the same strengths</a:t>
            </a:r>
          </a:p>
          <a:p>
            <a:pPr eaLnBrk="1" hangingPunct="1">
              <a:lnSpc>
                <a:spcPct val="90000"/>
              </a:lnSpc>
            </a:pPr>
            <a:endParaRPr lang="en-AU" altLang="en-US" dirty="0"/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Proposition = ‘strengths’ are </a:t>
            </a:r>
            <a:r>
              <a:rPr lang="en-AU" altLang="en-US" b="1" dirty="0"/>
              <a:t>heterogeneous</a:t>
            </a:r>
            <a:r>
              <a:rPr lang="en-AU" altLang="en-US" dirty="0"/>
              <a:t> and </a:t>
            </a:r>
            <a:r>
              <a:rPr lang="en-AU" altLang="en-US" b="1" dirty="0"/>
              <a:t>immobile</a:t>
            </a:r>
            <a:r>
              <a:rPr lang="en-AU" altLang="en-US" dirty="0"/>
              <a:t> across </a:t>
            </a:r>
            <a:r>
              <a:rPr lang="en-AU" altLang="en-US" dirty="0" smtClean="0"/>
              <a:t>firms</a:t>
            </a: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6478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7147" y="103518"/>
            <a:ext cx="8229600" cy="981075"/>
          </a:xfrm>
        </p:spPr>
        <p:txBody>
          <a:bodyPr/>
          <a:lstStyle/>
          <a:p>
            <a:pPr eaLnBrk="1" hangingPunct="1"/>
            <a:r>
              <a:rPr lang="en-AU" altLang="en-US" b="1" dirty="0" smtClean="0"/>
              <a:t>Barney’s VRIO resource model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147" y="1752600"/>
            <a:ext cx="9770853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dirty="0"/>
              <a:t>Resources should be</a:t>
            </a:r>
            <a:r>
              <a:rPr lang="en-AU" altLang="en-US" sz="2400" dirty="0"/>
              <a:t>:</a:t>
            </a:r>
          </a:p>
          <a:p>
            <a:pPr eaLnBrk="1" hangingPunct="1">
              <a:lnSpc>
                <a:spcPct val="80000"/>
              </a:lnSpc>
            </a:pPr>
            <a:endParaRPr lang="en-AU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AU" altLang="en-US" sz="3200" b="1" dirty="0"/>
              <a:t>V</a:t>
            </a:r>
            <a:r>
              <a:rPr lang="en-AU" altLang="en-US" sz="2400" dirty="0"/>
              <a:t>aluable – what makes a resource of value to an organisation?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dirty="0" smtClean="0"/>
              <a:t>Reducing costs, or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dirty="0" smtClean="0"/>
              <a:t>Increasing income</a:t>
            </a:r>
          </a:p>
          <a:p>
            <a:pPr lvl="1" eaLnBrk="1" hangingPunct="1">
              <a:lnSpc>
                <a:spcPct val="80000"/>
              </a:lnSpc>
            </a:pPr>
            <a:endParaRPr lang="en-AU" altLang="en-US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3200" b="1" dirty="0"/>
              <a:t>R</a:t>
            </a:r>
            <a:r>
              <a:rPr lang="en-AU" altLang="en-US" sz="2400" dirty="0"/>
              <a:t>are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000" dirty="0" smtClean="0"/>
              <a:t>Relative to competitors</a:t>
            </a:r>
            <a:endParaRPr lang="en-AU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AU" altLang="en-US" sz="2400" dirty="0"/>
              <a:t>difficult to </a:t>
            </a:r>
            <a:r>
              <a:rPr lang="en-AU" altLang="en-US" sz="3600" b="1" dirty="0" smtClean="0"/>
              <a:t>I</a:t>
            </a:r>
            <a:r>
              <a:rPr lang="en-AU" altLang="en-US" sz="2400" dirty="0" smtClean="0"/>
              <a:t>mitate by competitors</a:t>
            </a:r>
            <a:endParaRPr lang="en-AU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AU" altLang="en-US" sz="2400" dirty="0"/>
              <a:t>and…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000" dirty="0"/>
              <a:t>The firm must be </a:t>
            </a:r>
            <a:r>
              <a:rPr lang="en-AU" altLang="en-US" sz="3600" b="1" dirty="0"/>
              <a:t>O</a:t>
            </a:r>
            <a:r>
              <a:rPr lang="en-AU" altLang="en-US" sz="2000" dirty="0"/>
              <a:t>rganised in a way that capitalises on the </a:t>
            </a:r>
            <a:r>
              <a:rPr lang="en-AU" altLang="en-US" sz="2000" dirty="0" smtClean="0"/>
              <a:t>resource</a:t>
            </a:r>
            <a:endParaRPr lang="en-AU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2227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 smtClean="0"/>
              <a:t>VRIO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989138"/>
            <a:ext cx="8883650" cy="45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8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b="1" dirty="0" smtClean="0"/>
              <a:t>VRIO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9728" y="1885950"/>
            <a:ext cx="9282622" cy="4171950"/>
          </a:xfrm>
          <a:noFill/>
        </p:spPr>
        <p:txBody>
          <a:bodyPr/>
          <a:lstStyle/>
          <a:p>
            <a:pPr eaLnBrk="1" hangingPunct="1"/>
            <a:endParaRPr lang="en-AU" altLang="en-US" sz="2400" dirty="0"/>
          </a:p>
          <a:p>
            <a:pPr eaLnBrk="1" hangingPunct="1"/>
            <a:r>
              <a:rPr lang="en-AU" altLang="en-US" dirty="0"/>
              <a:t>CP = competitive parity (therefore not a ‘strength’)</a:t>
            </a:r>
          </a:p>
          <a:p>
            <a:pPr eaLnBrk="1" hangingPunct="1"/>
            <a:endParaRPr lang="en-AU" altLang="en-US" dirty="0"/>
          </a:p>
          <a:p>
            <a:pPr eaLnBrk="1" hangingPunct="1"/>
            <a:r>
              <a:rPr lang="en-AU" altLang="en-US" dirty="0"/>
              <a:t>CA = competitive advantage via a value strategy not implemented by rivals (may only be temporary)</a:t>
            </a:r>
          </a:p>
          <a:p>
            <a:pPr eaLnBrk="1" hangingPunct="1"/>
            <a:endParaRPr lang="en-AU" altLang="en-US" dirty="0"/>
          </a:p>
          <a:p>
            <a:pPr eaLnBrk="1" hangingPunct="1"/>
            <a:r>
              <a:rPr lang="en-AU" altLang="en-US" dirty="0"/>
              <a:t>SCA = sustained CA is </a:t>
            </a:r>
            <a:r>
              <a:rPr lang="en-AU" altLang="en-US" dirty="0" err="1"/>
              <a:t>unduplicable</a:t>
            </a:r>
            <a:r>
              <a:rPr lang="en-AU" altLang="en-US" dirty="0"/>
              <a:t> (but doesn't necessarily mean forever)</a:t>
            </a:r>
          </a:p>
        </p:txBody>
      </p:sp>
    </p:spTree>
    <p:extLst>
      <p:ext uri="{BB962C8B-B14F-4D97-AF65-F5344CB8AC3E}">
        <p14:creationId xmlns:p14="http://schemas.microsoft.com/office/powerpoint/2010/main" val="423455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b="1" dirty="0" smtClean="0"/>
              <a:t>Opportunities for obtaining a ‘strength’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9291" y="1885950"/>
            <a:ext cx="9479323" cy="41719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Monotype Sorts" charset="2"/>
              <a:buNone/>
              <a:defRPr/>
            </a:pPr>
            <a:r>
              <a:rPr lang="en-AU" altLang="en-US" dirty="0" smtClean="0"/>
              <a:t>1.  Access to a unique resource</a:t>
            </a:r>
            <a:endParaRPr lang="en-AU" altLang="en-US" b="1" dirty="0" smtClean="0">
              <a:solidFill>
                <a:srgbClr val="FF0000"/>
              </a:solidFill>
            </a:endParaRPr>
          </a:p>
          <a:p>
            <a:pPr eaLnBrk="1" hangingPunct="1">
              <a:buFont typeface="Monotype Sorts" charset="2"/>
              <a:buNone/>
              <a:defRPr/>
            </a:pPr>
            <a:r>
              <a:rPr lang="en-AU" altLang="en-US" dirty="0" smtClean="0"/>
              <a:t>2.  Innovative use of technology</a:t>
            </a:r>
            <a:endParaRPr lang="en-AU" altLang="en-US" b="1" dirty="0" smtClean="0">
              <a:solidFill>
                <a:srgbClr val="FF0000"/>
              </a:solidFill>
            </a:endParaRPr>
          </a:p>
          <a:p>
            <a:pPr eaLnBrk="1" hangingPunct="1">
              <a:buFont typeface="Monotype Sorts" charset="2"/>
              <a:buNone/>
              <a:defRPr/>
            </a:pPr>
            <a:r>
              <a:rPr lang="en-AU" altLang="en-US" dirty="0" smtClean="0"/>
              <a:t>3.  Unique patented attraction or activity</a:t>
            </a:r>
            <a:endParaRPr lang="en-AU" altLang="en-US" b="1" dirty="0" smtClean="0">
              <a:solidFill>
                <a:srgbClr val="FF0000"/>
              </a:solidFill>
            </a:endParaRPr>
          </a:p>
          <a:p>
            <a:pPr eaLnBrk="1" hangingPunct="1">
              <a:buFont typeface="Monotype Sorts" charset="2"/>
              <a:buNone/>
              <a:defRPr/>
            </a:pPr>
            <a:r>
              <a:rPr lang="en-AU" altLang="en-US" dirty="0" smtClean="0"/>
              <a:t>4.  Unique access to suppliers/customers via vertical integration</a:t>
            </a:r>
            <a:endParaRPr lang="en-AU" alt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Monotype Sorts" charset="2"/>
              <a:buAutoNum type="arabicPeriod" startAt="5"/>
              <a:defRPr/>
            </a:pPr>
            <a:r>
              <a:rPr lang="en-AU" altLang="en-US" dirty="0" smtClean="0"/>
              <a:t>Recognised brand</a:t>
            </a:r>
            <a:endParaRPr lang="en-AU" alt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Monotype Sorts" charset="2"/>
              <a:buAutoNum type="arabicPeriod" startAt="5"/>
              <a:defRPr/>
            </a:pPr>
            <a:r>
              <a:rPr lang="en-AU" altLang="en-US" dirty="0" smtClean="0"/>
              <a:t>Location, location, location</a:t>
            </a:r>
          </a:p>
          <a:p>
            <a:pPr marL="514350" indent="-514350">
              <a:buFont typeface="Monotype Sorts" charset="2"/>
              <a:buAutoNum type="arabicPeriod" startAt="5"/>
              <a:defRPr/>
            </a:pPr>
            <a:r>
              <a:rPr lang="en-AU" altLang="en-US" dirty="0" smtClean="0"/>
              <a:t>Unique history</a:t>
            </a:r>
          </a:p>
          <a:p>
            <a:pPr marL="514350" indent="-514350">
              <a:buFont typeface="Monotype Sorts" charset="2"/>
              <a:buAutoNum type="arabicPeriod" startAt="5"/>
              <a:defRPr/>
            </a:pPr>
            <a:r>
              <a:rPr lang="en-AU" altLang="en-US" dirty="0" smtClean="0"/>
              <a:t>Access to capital</a:t>
            </a:r>
          </a:p>
          <a:p>
            <a:pPr marL="514350" indent="-514350">
              <a:buFont typeface="Monotype Sorts" charset="2"/>
              <a:buAutoNum type="arabicPeriod" startAt="5"/>
              <a:defRPr/>
            </a:pPr>
            <a:r>
              <a:rPr lang="en-AU" altLang="en-US" dirty="0" smtClean="0"/>
              <a:t>Famous host</a:t>
            </a:r>
          </a:p>
          <a:p>
            <a:pPr eaLnBrk="1" hangingPunct="1">
              <a:buFont typeface="Monotype Sorts" charset="2"/>
              <a:buNone/>
              <a:defRPr/>
            </a:pP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3562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altLang="en-US" b="1" dirty="0" smtClean="0"/>
              <a:t>SW/OT matrix </a:t>
            </a:r>
            <a:r>
              <a:rPr lang="en-AU" altLang="en-US" b="1" dirty="0"/>
              <a:t>to develop </a:t>
            </a:r>
            <a:r>
              <a:rPr lang="en-AU" altLang="en-US" b="1" dirty="0" smtClean="0"/>
              <a:t>objectives</a:t>
            </a:r>
            <a:endParaRPr lang="en-AU" altLang="en-US" b="1" dirty="0"/>
          </a:p>
        </p:txBody>
      </p:sp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689" y="1773239"/>
            <a:ext cx="5202237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138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42202"/>
            <a:ext cx="9829800" cy="685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NZ" altLang="en-US" sz="4900" b="1" dirty="0" smtClean="0"/>
              <a:t>SW/OT </a:t>
            </a:r>
            <a:r>
              <a:rPr lang="en-NZ" altLang="en-US" sz="4900" b="1" dirty="0"/>
              <a:t>matrix </a:t>
            </a:r>
            <a:r>
              <a:rPr lang="en-NZ" altLang="en-US" sz="3600" dirty="0"/>
              <a:t/>
            </a:r>
            <a:br>
              <a:rPr lang="en-NZ" altLang="en-US" sz="3600" dirty="0"/>
            </a:br>
            <a:endParaRPr lang="en-NZ" altLang="en-US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altLang="en-US" dirty="0" smtClean="0"/>
              <a:t>The SWOT as a platform to develop strategy options</a:t>
            </a:r>
          </a:p>
          <a:p>
            <a:pPr eaLnBrk="1" hangingPunct="1">
              <a:lnSpc>
                <a:spcPct val="90000"/>
              </a:lnSpc>
            </a:pPr>
            <a:r>
              <a:rPr lang="en-NZ" altLang="en-US" dirty="0" smtClean="0"/>
              <a:t>Ideal for brainstorming</a:t>
            </a:r>
          </a:p>
          <a:p>
            <a:pPr eaLnBrk="1" hangingPunct="1">
              <a:lnSpc>
                <a:spcPct val="90000"/>
              </a:lnSpc>
            </a:pPr>
            <a:r>
              <a:rPr lang="en-NZ" altLang="en-US" dirty="0" smtClean="0"/>
              <a:t>Ideal for justifying promotional tactics</a:t>
            </a:r>
          </a:p>
          <a:p>
            <a:pPr lvl="2" eaLnBrk="1" hangingPunct="1">
              <a:lnSpc>
                <a:spcPct val="90000"/>
              </a:lnSpc>
            </a:pPr>
            <a:endParaRPr lang="en-AU" altLang="en-US" dirty="0"/>
          </a:p>
          <a:p>
            <a:pPr lvl="2" eaLnBrk="1" hangingPunct="1">
              <a:lnSpc>
                <a:spcPct val="90000"/>
              </a:lnSpc>
            </a:pPr>
            <a:r>
              <a:rPr lang="en-AU" altLang="en-US" sz="2800" dirty="0"/>
              <a:t>How can we use our strengths to maximise opportunities?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en-US" sz="2800" dirty="0"/>
              <a:t>What can we do about our weaknesses to minimise the threats?</a:t>
            </a:r>
          </a:p>
          <a:p>
            <a:pPr eaLnBrk="1" hangingPunct="1">
              <a:lnSpc>
                <a:spcPct val="90000"/>
              </a:lnSpc>
            </a:pPr>
            <a:endParaRPr lang="en-N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250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Chapter learning aims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enhance your understanding of: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marketing </a:t>
            </a:r>
            <a:r>
              <a:rPr lang="en-AU" dirty="0"/>
              <a:t>planning as a forward thinking process </a:t>
            </a:r>
          </a:p>
          <a:p>
            <a:pPr lvl="0"/>
            <a:r>
              <a:rPr lang="en-AU" dirty="0"/>
              <a:t>the importance of marketing planning in striving to gain a competitive edge</a:t>
            </a:r>
          </a:p>
          <a:p>
            <a:pPr lvl="0"/>
            <a:r>
              <a:rPr lang="en-AU" dirty="0"/>
              <a:t>the key stages in marketing planning </a:t>
            </a:r>
          </a:p>
          <a:p>
            <a:pPr marL="0" indent="0">
              <a:lnSpc>
                <a:spcPct val="150000"/>
              </a:lnSpc>
              <a:buNone/>
            </a:pP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6216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Remember…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6330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An opportunity is a positive macro-environment force over which the business has no control</a:t>
            </a:r>
          </a:p>
          <a:p>
            <a:endParaRPr lang="en-AU" dirty="0"/>
          </a:p>
          <a:p>
            <a:r>
              <a:rPr lang="en-AU" dirty="0" smtClean="0"/>
              <a:t>An opportunity is not “To advertise on bus shelters” as this is a tactic</a:t>
            </a:r>
          </a:p>
          <a:p>
            <a:endParaRPr lang="en-AU" dirty="0"/>
          </a:p>
          <a:p>
            <a:r>
              <a:rPr lang="en-AU" dirty="0" smtClean="0"/>
              <a:t>A strength is relative to competitors…if other businesses have the same resource then it is not a strength</a:t>
            </a:r>
          </a:p>
          <a:p>
            <a:endParaRPr lang="en-AU" dirty="0"/>
          </a:p>
          <a:p>
            <a:r>
              <a:rPr lang="en-AU" dirty="0" smtClean="0"/>
              <a:t>A small business will only have one or two strengths at best</a:t>
            </a:r>
          </a:p>
          <a:p>
            <a:endParaRPr lang="en-AU" dirty="0" smtClean="0"/>
          </a:p>
          <a:p>
            <a:r>
              <a:rPr lang="en-AU" dirty="0" smtClean="0"/>
              <a:t>Strengths </a:t>
            </a:r>
            <a:r>
              <a:rPr lang="en-AU" dirty="0" smtClean="0"/>
              <a:t>are difficult to obtain in markets crowded with competitors offering similar services and benefits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2144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Discussion questions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AU" sz="3500" dirty="0"/>
              <a:t>Why will a small tourism business only realistically have one or a few </a:t>
            </a:r>
            <a:r>
              <a:rPr lang="en-AU" sz="3500" i="1" dirty="0"/>
              <a:t>strengths</a:t>
            </a:r>
            <a:r>
              <a:rPr lang="en-AU" sz="3500" dirty="0"/>
              <a:t>?</a:t>
            </a:r>
          </a:p>
          <a:p>
            <a:pPr marL="0" indent="0">
              <a:buNone/>
            </a:pPr>
            <a:endParaRPr lang="en-AU" sz="3500" dirty="0"/>
          </a:p>
          <a:p>
            <a:pPr lvl="1"/>
            <a:r>
              <a:rPr lang="en-AU" sz="3500" dirty="0"/>
              <a:t>Why are the following </a:t>
            </a:r>
            <a:r>
              <a:rPr lang="en-AU" sz="3500" u="sng" dirty="0"/>
              <a:t>not</a:t>
            </a:r>
            <a:r>
              <a:rPr lang="en-AU" sz="3500" dirty="0"/>
              <a:t> representative of an </a:t>
            </a:r>
            <a:r>
              <a:rPr lang="en-AU" sz="3500" i="1" dirty="0"/>
              <a:t>opportunity</a:t>
            </a:r>
            <a:r>
              <a:rPr lang="en-AU" sz="3500" dirty="0"/>
              <a:t> in the SW/OT Matrix? </a:t>
            </a:r>
          </a:p>
          <a:p>
            <a:pPr marL="0" indent="0">
              <a:buNone/>
            </a:pPr>
            <a:endParaRPr lang="en-AU" sz="2400" dirty="0"/>
          </a:p>
          <a:p>
            <a:pPr lvl="0"/>
            <a:r>
              <a:rPr lang="en-AU" dirty="0"/>
              <a:t>To create a virtual reality experience.</a:t>
            </a:r>
            <a:endParaRPr lang="en-AU" sz="2400" dirty="0"/>
          </a:p>
          <a:p>
            <a:pPr lvl="0"/>
            <a:r>
              <a:rPr lang="en-AU" dirty="0"/>
              <a:t>To advertise on nearby bus shelters</a:t>
            </a:r>
            <a:endParaRPr lang="en-AU" sz="2400" dirty="0"/>
          </a:p>
          <a:p>
            <a:pPr lvl="0"/>
            <a:r>
              <a:rPr lang="en-AU" dirty="0"/>
              <a:t>To develop a Facebook page</a:t>
            </a:r>
            <a:endParaRPr lang="en-AU" sz="2400" dirty="0"/>
          </a:p>
          <a:p>
            <a:pPr marL="0" indent="0">
              <a:buNone/>
            </a:pPr>
            <a:endParaRPr lang="en-AU" sz="2400" dirty="0"/>
          </a:p>
          <a:p>
            <a:pPr lvl="1"/>
            <a:r>
              <a:rPr lang="en-AU" sz="3900" dirty="0"/>
              <a:t>Why is a situation analysis so important in the marketing planning process?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41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Key terms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77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b="1" dirty="0"/>
              <a:t>Competitive edge</a:t>
            </a:r>
            <a:endParaRPr lang="en-AU" dirty="0"/>
          </a:p>
          <a:p>
            <a:r>
              <a:rPr lang="en-AU" dirty="0"/>
              <a:t>While competitive advantage is a common term, a competitive edge is a  more realistic ambition for small tourism businesses. A competitive edge is gained when the business uses a </a:t>
            </a:r>
            <a:r>
              <a:rPr lang="en-AU" i="1" dirty="0"/>
              <a:t>strength</a:t>
            </a:r>
            <a:r>
              <a:rPr lang="en-AU" dirty="0"/>
              <a:t> to take advantage of an </a:t>
            </a:r>
            <a:r>
              <a:rPr lang="en-AU" i="1" dirty="0"/>
              <a:t>opportunity</a:t>
            </a:r>
            <a:r>
              <a:rPr lang="en-AU" dirty="0"/>
              <a:t> before rivals do.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b="1" dirty="0"/>
              <a:t>Strength</a:t>
            </a:r>
            <a:endParaRPr lang="en-AU" dirty="0"/>
          </a:p>
          <a:p>
            <a:r>
              <a:rPr lang="en-AU" dirty="0"/>
              <a:t>A resource controlled by the firm, which is valuable in terms of either increasing revenue or decreasing costs, and is relatively rare among competitors in a target market.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b="1" dirty="0"/>
              <a:t>Opportunity</a:t>
            </a:r>
            <a:endParaRPr lang="en-AU" dirty="0"/>
          </a:p>
          <a:p>
            <a:r>
              <a:rPr lang="en-AU" dirty="0"/>
              <a:t>A positive force in the external macro-environment, over which the firm has no control.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111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 smtClean="0"/>
              <a:t>Marketing planning cycle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altLang="en-US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2783632" y="1828800"/>
          <a:ext cx="6055568" cy="46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24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Marketing planning stages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177262"/>
              </p:ext>
            </p:extLst>
          </p:nvPr>
        </p:nvGraphicFramePr>
        <p:xfrm>
          <a:off x="2354189" y="1457864"/>
          <a:ext cx="7341901" cy="4549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2804"/>
                <a:gridCol w="2928291"/>
                <a:gridCol w="2570806"/>
              </a:tblGrid>
              <a:tr h="9099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Stage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Informal question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Formal term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99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1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Where are we now?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Situation analysis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99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2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Where do we want to go?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Development of objectives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99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3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How do we get there?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Tactics implementation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99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4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How will we know we got there?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Performance monitoring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22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 smtClean="0"/>
              <a:t>Operating in a ‘dynamic’ (constantly changing) market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dirty="0" smtClean="0"/>
              <a:t>We live in an age of ‘</a:t>
            </a:r>
            <a:r>
              <a:rPr lang="en-AU" altLang="en-US" u="sng" dirty="0" smtClean="0"/>
              <a:t>continuous discontinuous change</a:t>
            </a:r>
            <a:r>
              <a:rPr lang="en-AU" altLang="en-US" dirty="0" smtClean="0"/>
              <a:t>’</a:t>
            </a:r>
          </a:p>
          <a:p>
            <a:r>
              <a:rPr lang="en-AU" altLang="en-US" dirty="0" smtClean="0"/>
              <a:t>This requires constant monitoring of the environment </a:t>
            </a:r>
          </a:p>
          <a:p>
            <a:r>
              <a:rPr lang="en-AU" altLang="en-US" dirty="0" smtClean="0"/>
              <a:t>To identify those changes with the potential to impact on our business</a:t>
            </a:r>
          </a:p>
          <a:p>
            <a:pPr lvl="1"/>
            <a:r>
              <a:rPr lang="en-AU" altLang="en-US" dirty="0" smtClean="0"/>
              <a:t>Either </a:t>
            </a:r>
            <a:r>
              <a:rPr lang="en-AU" altLang="en-US" u="sng" dirty="0" smtClean="0"/>
              <a:t>positively</a:t>
            </a:r>
            <a:r>
              <a:rPr lang="en-AU" altLang="en-US" dirty="0" smtClean="0"/>
              <a:t> or </a:t>
            </a:r>
            <a:r>
              <a:rPr lang="en-AU" altLang="en-US" u="sng" dirty="0" smtClean="0"/>
              <a:t>negatively</a:t>
            </a:r>
          </a:p>
          <a:p>
            <a:pPr lvl="1"/>
            <a:endParaRPr lang="en-AU" altLang="en-US" dirty="0" smtClean="0"/>
          </a:p>
          <a:p>
            <a:pPr lvl="1">
              <a:buFont typeface="Monotype Sorts" charset="2"/>
              <a:buNone/>
            </a:pPr>
            <a:r>
              <a:rPr lang="en-AU" altLang="en-US" b="1" dirty="0" smtClean="0">
                <a:solidFill>
                  <a:schemeClr val="accent1"/>
                </a:solidFill>
              </a:rPr>
              <a:t>Opportunity</a:t>
            </a:r>
            <a:r>
              <a:rPr lang="en-AU" altLang="en-US" dirty="0" smtClean="0"/>
              <a:t>                         </a:t>
            </a:r>
            <a:r>
              <a:rPr lang="en-AU" altLang="en-US" b="1" dirty="0" smtClean="0">
                <a:solidFill>
                  <a:schemeClr val="accent1"/>
                </a:solidFill>
              </a:rPr>
              <a:t>Threat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2120721" y="4069499"/>
            <a:ext cx="863600" cy="50323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 flipV="1">
            <a:off x="4506314" y="4034348"/>
            <a:ext cx="647700" cy="5762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38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Situation analysis: STEEPL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Also known as STEP, PEST, PLEETS</a:t>
            </a:r>
          </a:p>
          <a:p>
            <a:r>
              <a:rPr lang="en-AU" dirty="0" smtClean="0"/>
              <a:t>A framework for analysing opportunities and threats in the macro-environment</a:t>
            </a:r>
          </a:p>
          <a:p>
            <a:endParaRPr lang="en-AU" dirty="0" smtClean="0"/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S</a:t>
            </a:r>
            <a:r>
              <a:rPr lang="en-AU" dirty="0" smtClean="0"/>
              <a:t>ocio-cultural forces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T</a:t>
            </a:r>
            <a:r>
              <a:rPr lang="en-AU" dirty="0" smtClean="0"/>
              <a:t>echnological forces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E</a:t>
            </a:r>
            <a:r>
              <a:rPr lang="en-AU" dirty="0" smtClean="0"/>
              <a:t>conomic forces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E</a:t>
            </a:r>
            <a:r>
              <a:rPr lang="en-AU" dirty="0" smtClean="0"/>
              <a:t>nvironmental forces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P</a:t>
            </a:r>
            <a:r>
              <a:rPr lang="en-AU" dirty="0" smtClean="0"/>
              <a:t>olitical forces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L</a:t>
            </a:r>
            <a:r>
              <a:rPr lang="en-AU" dirty="0" smtClean="0"/>
              <a:t>egislative forces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850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AU" altLang="en-US" b="1" dirty="0" smtClean="0"/>
              <a:t>Futurists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vert="horz" lIns="92075" tIns="46038" rIns="92075" bIns="46038" rtlCol="0">
            <a:normAutofit/>
          </a:bodyPr>
          <a:lstStyle/>
          <a:p>
            <a:r>
              <a:rPr lang="en-AU" altLang="en-US" smtClean="0">
                <a:hlinkClick r:id="rId2"/>
              </a:rPr>
              <a:t>www.thefutureplace.com</a:t>
            </a:r>
            <a:r>
              <a:rPr lang="en-AU" altLang="en-US" smtClean="0"/>
              <a:t> Ray Poynter</a:t>
            </a:r>
          </a:p>
          <a:p>
            <a:r>
              <a:rPr lang="en-AU" altLang="en-US" smtClean="0">
                <a:hlinkClick r:id="rId3"/>
              </a:rPr>
              <a:t>http://www.trendwatching.com/</a:t>
            </a:r>
            <a:r>
              <a:rPr lang="en-AU" altLang="en-US" smtClean="0"/>
              <a:t> </a:t>
            </a:r>
          </a:p>
          <a:p>
            <a:r>
              <a:rPr lang="en-NZ" altLang="en-US" smtClean="0">
                <a:hlinkClick r:id="rId4"/>
              </a:rPr>
              <a:t>www.wfs.org</a:t>
            </a:r>
            <a:r>
              <a:rPr lang="en-NZ" altLang="en-US" smtClean="0"/>
              <a:t> </a:t>
            </a:r>
          </a:p>
          <a:p>
            <a:r>
              <a:rPr lang="en-AU" altLang="en-US" smtClean="0"/>
              <a:t>Charles Handy</a:t>
            </a:r>
          </a:p>
          <a:p>
            <a:r>
              <a:rPr lang="en-AU" altLang="en-US" smtClean="0"/>
              <a:t>Alvin Toffler</a:t>
            </a:r>
          </a:p>
          <a:p>
            <a:r>
              <a:rPr lang="en-AU" altLang="en-US" smtClean="0"/>
              <a:t>Peter Drucker</a:t>
            </a:r>
          </a:p>
          <a:p>
            <a:r>
              <a:rPr lang="en-AU" altLang="en-US" smtClean="0"/>
              <a:t>John Naisbett</a:t>
            </a:r>
          </a:p>
          <a:p>
            <a:r>
              <a:rPr lang="en-AU" altLang="en-US" smtClean="0"/>
              <a:t>Faith Popcorn</a:t>
            </a:r>
          </a:p>
        </p:txBody>
      </p:sp>
    </p:spTree>
    <p:extLst>
      <p:ext uri="{BB962C8B-B14F-4D97-AF65-F5344CB8AC3E}">
        <p14:creationId xmlns:p14="http://schemas.microsoft.com/office/powerpoint/2010/main" val="5667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 smtClean="0"/>
              <a:t>Situation analysis: SW/OT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 dirty="0" smtClean="0">
              <a:latin typeface="Tahoma" panose="020B0604030504040204" pitchFamily="34" charset="0"/>
            </a:endParaRPr>
          </a:p>
          <a:p>
            <a:r>
              <a:rPr lang="en-AU" altLang="en-US" dirty="0" smtClean="0">
                <a:solidFill>
                  <a:srgbClr val="FF3300"/>
                </a:solidFill>
              </a:rPr>
              <a:t>S</a:t>
            </a:r>
            <a:r>
              <a:rPr lang="en-AU" altLang="en-US" dirty="0" smtClean="0"/>
              <a:t>trengths – internal resources/we control</a:t>
            </a:r>
          </a:p>
          <a:p>
            <a:r>
              <a:rPr lang="en-AU" altLang="en-US" dirty="0" smtClean="0">
                <a:solidFill>
                  <a:srgbClr val="FF3300"/>
                </a:solidFill>
              </a:rPr>
              <a:t>W</a:t>
            </a:r>
            <a:r>
              <a:rPr lang="en-AU" altLang="en-US" dirty="0" smtClean="0"/>
              <a:t>eaknesses – internal resources/we control</a:t>
            </a:r>
          </a:p>
          <a:p>
            <a:pPr>
              <a:buFont typeface="Monotype Sorts" charset="2"/>
              <a:buNone/>
            </a:pPr>
            <a:r>
              <a:rPr lang="en-AU" altLang="en-US" sz="900" dirty="0"/>
              <a:t>______________________________________________________________________________________________________________</a:t>
            </a:r>
          </a:p>
          <a:p>
            <a:r>
              <a:rPr lang="en-AU" altLang="en-US" dirty="0" smtClean="0">
                <a:solidFill>
                  <a:srgbClr val="FF3300"/>
                </a:solidFill>
              </a:rPr>
              <a:t>O</a:t>
            </a:r>
            <a:r>
              <a:rPr lang="en-AU" altLang="en-US" dirty="0" smtClean="0"/>
              <a:t>pportunities – external forces/we don’t control</a:t>
            </a:r>
          </a:p>
          <a:p>
            <a:r>
              <a:rPr lang="en-AU" altLang="en-US" dirty="0" smtClean="0">
                <a:solidFill>
                  <a:srgbClr val="FF3300"/>
                </a:solidFill>
              </a:rPr>
              <a:t>T</a:t>
            </a:r>
            <a:r>
              <a:rPr lang="en-AU" altLang="en-US" dirty="0" smtClean="0"/>
              <a:t>hreats – external forces/we don’t control</a:t>
            </a:r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8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792</Words>
  <Application>Microsoft Office PowerPoint</Application>
  <PresentationFormat>Widescreen</PresentationFormat>
  <Paragraphs>168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Monotype Sorts</vt:lpstr>
      <vt:lpstr>Tahoma</vt:lpstr>
      <vt:lpstr>Times New Roman</vt:lpstr>
      <vt:lpstr>Office Theme</vt:lpstr>
      <vt:lpstr>Tourism Marketing for small businesses</vt:lpstr>
      <vt:lpstr>Chapter learning aims</vt:lpstr>
      <vt:lpstr>Key terms</vt:lpstr>
      <vt:lpstr>Marketing planning cycle</vt:lpstr>
      <vt:lpstr>Marketing planning stages</vt:lpstr>
      <vt:lpstr>Operating in a ‘dynamic’ (constantly changing) market</vt:lpstr>
      <vt:lpstr>Situation analysis: STEEPL</vt:lpstr>
      <vt:lpstr>Futurists</vt:lpstr>
      <vt:lpstr>Situation analysis: SW/OT</vt:lpstr>
      <vt:lpstr>What are ‘strengths’?</vt:lpstr>
      <vt:lpstr>Sustainable competitive advantage</vt:lpstr>
      <vt:lpstr>Differentiation</vt:lpstr>
      <vt:lpstr>Jay Barney</vt:lpstr>
      <vt:lpstr>Barney’s VRIO resource model</vt:lpstr>
      <vt:lpstr>VRIO</vt:lpstr>
      <vt:lpstr>VRIO</vt:lpstr>
      <vt:lpstr>Opportunities for obtaining a ‘strength’</vt:lpstr>
      <vt:lpstr>SW/OT matrix to develop objectives</vt:lpstr>
      <vt:lpstr>SW/OT matrix  </vt:lpstr>
      <vt:lpstr>Remember…</vt:lpstr>
      <vt:lpstr>Discussion questions</vt:lpstr>
    </vt:vector>
  </TitlesOfParts>
  <Company>Queensland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Pike</dc:creator>
  <cp:lastModifiedBy>Steven Pike</cp:lastModifiedBy>
  <cp:revision>9</cp:revision>
  <dcterms:created xsi:type="dcterms:W3CDTF">2017-12-15T04:20:49Z</dcterms:created>
  <dcterms:modified xsi:type="dcterms:W3CDTF">2018-01-02T03:48:42Z</dcterms:modified>
</cp:coreProperties>
</file>